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45C"/>
    <a:srgbClr val="007AD9"/>
    <a:srgbClr val="00589D"/>
    <a:srgbClr val="006EC7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39"/>
    <p:restoredTop sz="96327"/>
  </p:normalViewPr>
  <p:slideViewPr>
    <p:cSldViewPr snapToGrid="0" snapToObjects="1">
      <p:cViewPr varScale="1">
        <p:scale>
          <a:sx n="108" d="100"/>
          <a:sy n="108" d="100"/>
        </p:scale>
        <p:origin x="10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D499E-D18D-8D4B-9B59-FB90AEFECE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5B08C9-31F2-4145-B42B-E28622E98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B606A8-2A3E-A54A-AD74-F5EDFDF4D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2556-6AA7-0343-8AE4-48DE97EEE45E}" type="datetimeFigureOut">
              <a:rPr lang="en-BR" smtClean="0"/>
              <a:t>4/13/22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F8B01-B1F7-6F4E-BA63-C6A5CE647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266DD-3306-5A4A-A934-47C6DCA3D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C7ED-20F3-C346-B5C6-D5DAB815FB75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4105437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DCE97-AF16-AD42-B54E-18F9B728D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6DB07F-EEA7-1140-9908-5497CA42C1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CAA947-C7BD-2843-A3BE-554901F57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2556-6AA7-0343-8AE4-48DE97EEE45E}" type="datetimeFigureOut">
              <a:rPr lang="en-BR" smtClean="0"/>
              <a:t>4/13/22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8DC89-0983-2745-837F-94E82D08E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7100E-2BFF-4847-8543-4AE8F42BB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C7ED-20F3-C346-B5C6-D5DAB815FB75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516366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8B50D-2F85-AC42-89C1-59D003C12F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D9AF2F-2D16-8A41-93F0-7B356F4B17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57911-7426-2F4D-A0D1-48D493779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2556-6AA7-0343-8AE4-48DE97EEE45E}" type="datetimeFigureOut">
              <a:rPr lang="en-BR" smtClean="0"/>
              <a:t>4/13/22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E3A8A-3034-0E43-8BBF-FB15073AE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5AEE3A-215D-AE46-A2FC-5D9D468A9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C7ED-20F3-C346-B5C6-D5DAB815FB75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92189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2DB8F-B470-9349-8EA7-14543B6CC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FA8C6-7F6C-D948-B185-F949972CE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31376-86D7-E749-B915-C1865DB1A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2556-6AA7-0343-8AE4-48DE97EEE45E}" type="datetimeFigureOut">
              <a:rPr lang="en-BR" smtClean="0"/>
              <a:t>4/13/22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87605-67C6-3E44-9BEA-B531F3F5D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2B8A0F-9238-8744-B49D-5FD1A96D3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C7ED-20F3-C346-B5C6-D5DAB815FB75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153303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0338F-3642-0C40-B287-50DB281E8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AA28D-2592-B34E-A10A-B240A2B9E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DF731-06EF-404D-A979-0DB6D1D9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2556-6AA7-0343-8AE4-48DE97EEE45E}" type="datetimeFigureOut">
              <a:rPr lang="en-BR" smtClean="0"/>
              <a:t>4/13/22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D0E5D5-A2DF-1C4D-8446-931BDF9B8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87995-6D4C-DF40-B271-BE96A69F8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C7ED-20F3-C346-B5C6-D5DAB815FB75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031009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45F5B-7B3F-2C45-A5E8-7F4E571C1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2A0F4-4727-DB41-AFDF-D7494AD588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D1C9A7-795F-4B46-BFF1-CEFCFA517F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D681EA-F5CA-B245-86C1-479513FDF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2556-6AA7-0343-8AE4-48DE97EEE45E}" type="datetimeFigureOut">
              <a:rPr lang="en-BR" smtClean="0"/>
              <a:t>4/13/22</a:t>
            </a:fld>
            <a:endParaRPr lang="en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137227-109A-A642-82DE-301A6ED69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DADAA2-3FE5-8F4F-85CC-83FCFBC53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C7ED-20F3-C346-B5C6-D5DAB815FB75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473763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3D314-7C6B-924F-9991-2D8C50F18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6C99A6-3D50-E740-8E40-469A69550A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97BD7F-86E2-9844-A0FF-FA78A0D8C2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76B05A-AD24-0E49-A7D6-B62BC988ED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A7C8EB-44DC-AC42-9D93-84F1DD196A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DFED08-446E-1841-BE92-B7CA95758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2556-6AA7-0343-8AE4-48DE97EEE45E}" type="datetimeFigureOut">
              <a:rPr lang="en-BR" smtClean="0"/>
              <a:t>4/13/22</a:t>
            </a:fld>
            <a:endParaRPr lang="en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DF31F5-3669-9E4C-A115-612FBA36D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28C6BF-84E6-7A4A-8AF9-6E6D42E66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C7ED-20F3-C346-B5C6-D5DAB815FB75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403031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879A6-B135-6941-A372-4982A9791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AD2945-6112-914C-91F9-84A814494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2556-6AA7-0343-8AE4-48DE97EEE45E}" type="datetimeFigureOut">
              <a:rPr lang="en-BR" smtClean="0"/>
              <a:t>4/13/22</a:t>
            </a:fld>
            <a:endParaRPr lang="en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ACEF85-ED5D-4E46-9188-00051F676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820263-0F02-994D-B84B-37CAB9F9C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C7ED-20F3-C346-B5C6-D5DAB815FB75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278302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191D85-BD22-404C-887F-F626EBDDC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2556-6AA7-0343-8AE4-48DE97EEE45E}" type="datetimeFigureOut">
              <a:rPr lang="en-BR" smtClean="0"/>
              <a:t>4/13/22</a:t>
            </a:fld>
            <a:endParaRPr lang="en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958749-9642-DC4B-BB28-6747A828D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70289E-ADE9-0342-A0C5-266A4835B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C7ED-20F3-C346-B5C6-D5DAB815FB75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754845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F3E29-89C9-3842-B458-02EFD8AC1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BFC57-ABC0-BE46-8BCB-0B7F93233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8F98BA-3112-6E4F-BE49-20E5881AEC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239DEB-23E3-3F4C-BED3-05CACF3AD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2556-6AA7-0343-8AE4-48DE97EEE45E}" type="datetimeFigureOut">
              <a:rPr lang="en-BR" smtClean="0"/>
              <a:t>4/13/22</a:t>
            </a:fld>
            <a:endParaRPr lang="en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2C0689-4F21-424C-ABA1-EFE6FF3E0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9E6BEE-3A14-1542-88E1-73B19A89B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C7ED-20F3-C346-B5C6-D5DAB815FB75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610125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9C426-023A-644D-9C77-30CFB1182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C2090B-8E0C-C349-A5A4-1239CF596F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3C04AC-E93B-9A48-9533-EEB5F46B9A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8D5B30-6E3C-7E40-86EA-3BD91ABB2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2556-6AA7-0343-8AE4-48DE97EEE45E}" type="datetimeFigureOut">
              <a:rPr lang="en-BR" smtClean="0"/>
              <a:t>4/13/22</a:t>
            </a:fld>
            <a:endParaRPr lang="en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8DFB53-351E-184F-A9BB-43F99688E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AC4935-67C8-4F4B-BEBB-749C56BE0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C7ED-20F3-C346-B5C6-D5DAB815FB75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95930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A6ABE7-E551-5C49-AE65-9149A3310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92955E-74E6-BE4A-991A-1E156CDEA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A1A6FA-7B7D-CC49-B999-141D3740B9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C2556-6AA7-0343-8AE4-48DE97EEE45E}" type="datetimeFigureOut">
              <a:rPr lang="en-BR" smtClean="0"/>
              <a:t>4/13/22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C424E1-C326-BF4A-8467-2D3732271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EDAD45-6B19-4B49-B7C9-875ED14597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DC7ED-20F3-C346-B5C6-D5DAB815FB75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18108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hyperlink" Target="http://www.globalma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>
            <a:extLst>
              <a:ext uri="{FF2B5EF4-FFF2-40B4-BE49-F238E27FC236}">
                <a16:creationId xmlns:a16="http://schemas.microsoft.com/office/drawing/2014/main" id="{FD6A332E-C0E1-0747-A6CC-686E5212FB0A}"/>
              </a:ext>
            </a:extLst>
          </p:cNvPr>
          <p:cNvSpPr/>
          <p:nvPr/>
        </p:nvSpPr>
        <p:spPr>
          <a:xfrm>
            <a:off x="9429750" y="0"/>
            <a:ext cx="2762250" cy="1319555"/>
          </a:xfrm>
          <a:custGeom>
            <a:avLst/>
            <a:gdLst>
              <a:gd name="connsiteX0" fmla="*/ 0 w 2419350"/>
              <a:gd name="connsiteY0" fmla="*/ 1304925 h 1311275"/>
              <a:gd name="connsiteX1" fmla="*/ 654050 w 2419350"/>
              <a:gd name="connsiteY1" fmla="*/ 0 h 1311275"/>
              <a:gd name="connsiteX2" fmla="*/ 2419350 w 2419350"/>
              <a:gd name="connsiteY2" fmla="*/ 0 h 1311275"/>
              <a:gd name="connsiteX3" fmla="*/ 2419350 w 2419350"/>
              <a:gd name="connsiteY3" fmla="*/ 1311275 h 1311275"/>
              <a:gd name="connsiteX4" fmla="*/ 0 w 2419350"/>
              <a:gd name="connsiteY4" fmla="*/ 1304925 h 1311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19350" h="1311275">
                <a:moveTo>
                  <a:pt x="0" y="1304925"/>
                </a:moveTo>
                <a:lnTo>
                  <a:pt x="654050" y="0"/>
                </a:lnTo>
                <a:lnTo>
                  <a:pt x="2419350" y="0"/>
                </a:lnTo>
                <a:lnTo>
                  <a:pt x="2419350" y="1311275"/>
                </a:lnTo>
                <a:lnTo>
                  <a:pt x="0" y="1304925"/>
                </a:lnTo>
                <a:close/>
              </a:path>
            </a:pathLst>
          </a:custGeom>
          <a:solidFill>
            <a:srgbClr val="007A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BBA1FE4-1EF1-E44F-92AB-9C0AE794D359}"/>
              </a:ext>
            </a:extLst>
          </p:cNvPr>
          <p:cNvSpPr/>
          <p:nvPr/>
        </p:nvSpPr>
        <p:spPr>
          <a:xfrm>
            <a:off x="0" y="2524787"/>
            <a:ext cx="5800266" cy="3018091"/>
          </a:xfrm>
          <a:prstGeom prst="rect">
            <a:avLst/>
          </a:prstGeom>
          <a:solidFill>
            <a:srgbClr val="007A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21BE7F-D8D9-BD44-9AB0-D0946277ECCE}"/>
              </a:ext>
            </a:extLst>
          </p:cNvPr>
          <p:cNvSpPr txBox="1"/>
          <p:nvPr/>
        </p:nvSpPr>
        <p:spPr>
          <a:xfrm>
            <a:off x="140139" y="545033"/>
            <a:ext cx="3745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b="1" dirty="0">
                <a:solidFill>
                  <a:srgbClr val="006EC7"/>
                </a:solidFill>
                <a:latin typeface="Corbel" panose="020B0503020204020204" pitchFamily="34" charset="0"/>
              </a:rPr>
              <a:t>Acquisition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09B7C8-99D2-774A-8301-F5B85DE86135}"/>
              </a:ext>
            </a:extLst>
          </p:cNvPr>
          <p:cNvSpPr txBox="1"/>
          <p:nvPr/>
        </p:nvSpPr>
        <p:spPr>
          <a:xfrm>
            <a:off x="6006441" y="586845"/>
            <a:ext cx="3565071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6EC7"/>
                </a:solidFill>
                <a:latin typeface="Corbel" panose="020B0503020204020204" pitchFamily="34" charset="0"/>
              </a:rPr>
              <a:t>Acquirer: </a:t>
            </a:r>
            <a:r>
              <a:rPr lang="en-US" sz="1500" b="1" dirty="0" err="1">
                <a:solidFill>
                  <a:srgbClr val="006EC7"/>
                </a:solidFill>
                <a:latin typeface="Corbel" panose="020B0503020204020204" pitchFamily="34" charset="0"/>
              </a:rPr>
              <a:t>Valio</a:t>
            </a:r>
            <a:r>
              <a:rPr lang="en-US" sz="1500" b="1" dirty="0">
                <a:solidFill>
                  <a:srgbClr val="006EC7"/>
                </a:solidFill>
                <a:latin typeface="Corbel" panose="020B0503020204020204" pitchFamily="34" charset="0"/>
              </a:rPr>
              <a:t> Oy</a:t>
            </a:r>
          </a:p>
          <a:p>
            <a:r>
              <a:rPr lang="en-US" sz="1600" dirty="0">
                <a:solidFill>
                  <a:srgbClr val="006EC7"/>
                </a:solidFill>
                <a:latin typeface="Corbel" panose="020B0503020204020204" pitchFamily="34" charset="0"/>
              </a:rPr>
              <a:t>Company Purchased: </a:t>
            </a:r>
            <a:r>
              <a:rPr lang="en-US" sz="1500" b="1" dirty="0" err="1">
                <a:solidFill>
                  <a:srgbClr val="006EC7"/>
                </a:solidFill>
                <a:latin typeface="Corbel" panose="020B0503020204020204" pitchFamily="34" charset="0"/>
              </a:rPr>
              <a:t>Heinon</a:t>
            </a:r>
            <a:r>
              <a:rPr lang="en-US" sz="1500" b="1" dirty="0">
                <a:solidFill>
                  <a:srgbClr val="006EC7"/>
                </a:solidFill>
                <a:latin typeface="Corbel" panose="020B0503020204020204" pitchFamily="34" charset="0"/>
              </a:rPr>
              <a:t> </a:t>
            </a:r>
            <a:r>
              <a:rPr lang="en-US" sz="1500" b="1" dirty="0" err="1">
                <a:solidFill>
                  <a:srgbClr val="006EC7"/>
                </a:solidFill>
                <a:latin typeface="Corbel" panose="020B0503020204020204" pitchFamily="34" charset="0"/>
              </a:rPr>
              <a:t>Tukku</a:t>
            </a:r>
            <a:r>
              <a:rPr lang="en-US" sz="1500" b="1" dirty="0">
                <a:solidFill>
                  <a:srgbClr val="006EC7"/>
                </a:solidFill>
                <a:latin typeface="Corbel" panose="020B0503020204020204" pitchFamily="34" charset="0"/>
              </a:rPr>
              <a:t> Oy</a:t>
            </a:r>
          </a:p>
          <a:p>
            <a:endParaRPr lang="en-US" sz="1500" b="1" dirty="0">
              <a:solidFill>
                <a:srgbClr val="006EC7"/>
              </a:solidFill>
              <a:latin typeface="Corbel" panose="020B05030202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38F923-C6E9-A344-85AE-F21CB3D18C19}"/>
              </a:ext>
            </a:extLst>
          </p:cNvPr>
          <p:cNvSpPr txBox="1"/>
          <p:nvPr/>
        </p:nvSpPr>
        <p:spPr>
          <a:xfrm>
            <a:off x="6006442" y="1522046"/>
            <a:ext cx="136729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spc="-40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Date</a:t>
            </a:r>
            <a:endParaRPr lang="en-US" sz="1100" dirty="0">
              <a:latin typeface="Corbel" panose="020B0503020204020204" pitchFamily="34" charset="0"/>
              <a:cs typeface="Trebuchet MS"/>
            </a:endParaRPr>
          </a:p>
          <a:p>
            <a:r>
              <a:rPr lang="en-US" sz="1100" spc="-130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T</a:t>
            </a:r>
            <a:r>
              <a:rPr lang="en-US" sz="1100" spc="-35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ype</a:t>
            </a:r>
            <a:r>
              <a:rPr lang="en-US" sz="1100" spc="15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 </a:t>
            </a:r>
            <a:r>
              <a:rPr lang="en-US" sz="1100" spc="-55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of</a:t>
            </a:r>
            <a:r>
              <a:rPr lang="en-US" sz="1100" spc="15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 </a:t>
            </a:r>
            <a:r>
              <a:rPr lang="en-US" sz="1100" spc="-130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T</a:t>
            </a:r>
            <a:r>
              <a:rPr lang="en-US" sz="1100" spc="-40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ran</a:t>
            </a:r>
            <a:r>
              <a:rPr lang="en-US" sz="1100" spc="-20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s</a:t>
            </a:r>
            <a:r>
              <a:rPr lang="en-US" sz="1100" spc="-55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action  </a:t>
            </a:r>
          </a:p>
          <a:p>
            <a:r>
              <a:rPr lang="en-US" sz="1100" spc="-45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Sector</a:t>
            </a:r>
            <a:endParaRPr lang="en-US" sz="1100" dirty="0">
              <a:latin typeface="Corbel" panose="020B0503020204020204" pitchFamily="34" charset="0"/>
              <a:cs typeface="Trebuchet MS"/>
            </a:endParaRPr>
          </a:p>
          <a:p>
            <a:r>
              <a:rPr lang="en-US" sz="1100" spc="-30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Deal</a:t>
            </a:r>
            <a:r>
              <a:rPr lang="en-US" sz="1100" spc="-25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 </a:t>
            </a:r>
            <a:r>
              <a:rPr lang="en-US" sz="1100" spc="-45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Value</a:t>
            </a:r>
            <a:endParaRPr lang="en-US" sz="1100" dirty="0">
              <a:latin typeface="Corbel" panose="020B0503020204020204" pitchFamily="34" charset="0"/>
              <a:cs typeface="Trebuchet MS"/>
            </a:endParaRPr>
          </a:p>
          <a:p>
            <a:r>
              <a:rPr lang="en-US" sz="1100" spc="-30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Global</a:t>
            </a:r>
            <a:r>
              <a:rPr lang="en-US" sz="1100" spc="-15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 </a:t>
            </a:r>
            <a:r>
              <a:rPr lang="en-US" sz="1100" spc="70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M&amp;A</a:t>
            </a:r>
            <a:r>
              <a:rPr lang="en-US" sz="1100" spc="-10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 </a:t>
            </a:r>
            <a:r>
              <a:rPr lang="en-US" sz="1100" spc="-55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Partners</a:t>
            </a:r>
            <a:endParaRPr lang="en-BR" sz="1100" dirty="0">
              <a:latin typeface="Corbel" panose="020B05030202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0AAB513-E867-234E-978F-ED6EEF0517A8}"/>
              </a:ext>
            </a:extLst>
          </p:cNvPr>
          <p:cNvSpPr txBox="1"/>
          <p:nvPr/>
        </p:nvSpPr>
        <p:spPr>
          <a:xfrm>
            <a:off x="7518021" y="1522046"/>
            <a:ext cx="4114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100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June 30</a:t>
            </a:r>
            <a:r>
              <a:rPr lang="en-IE" sz="1100" baseline="30000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th</a:t>
            </a:r>
            <a:r>
              <a:rPr lang="en-IE" sz="1100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, 2021</a:t>
            </a:r>
          </a:p>
          <a:p>
            <a:r>
              <a:rPr lang="en-IE" sz="1100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Acquisition</a:t>
            </a:r>
          </a:p>
          <a:p>
            <a:r>
              <a:rPr lang="en-IE" sz="1100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Food and Beverage</a:t>
            </a:r>
          </a:p>
          <a:p>
            <a:r>
              <a:rPr lang="en-IE" sz="1100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-</a:t>
            </a:r>
          </a:p>
          <a:p>
            <a:r>
              <a:rPr lang="en-IE" sz="1100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Aventum Partners (Finland)</a:t>
            </a:r>
            <a:endParaRPr lang="en-IE" sz="1100" dirty="0">
              <a:latin typeface="Corbel" panose="020B0503020204020204" pitchFamily="34" charset="0"/>
              <a:cs typeface="Trebuchet MS"/>
            </a:endParaRPr>
          </a:p>
          <a:p>
            <a:endParaRPr lang="en-BR" sz="11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25BFC5-1ECB-8443-B4A4-2EAE03E01483}"/>
              </a:ext>
            </a:extLst>
          </p:cNvPr>
          <p:cNvSpPr txBox="1"/>
          <p:nvPr/>
        </p:nvSpPr>
        <p:spPr>
          <a:xfrm>
            <a:off x="6006441" y="1343690"/>
            <a:ext cx="23807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006EC7"/>
                </a:solidFill>
                <a:latin typeface="Corbel" panose="020B0503020204020204" pitchFamily="34" charset="0"/>
                <a:cs typeface="Tahoma"/>
              </a:rPr>
              <a:t>DEAL FACTS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247CFA5-3969-2147-8AEB-F6C9F4045DF2}"/>
              </a:ext>
            </a:extLst>
          </p:cNvPr>
          <p:cNvSpPr txBox="1"/>
          <p:nvPr/>
        </p:nvSpPr>
        <p:spPr>
          <a:xfrm>
            <a:off x="282643" y="3134213"/>
            <a:ext cx="53119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CAD3E3"/>
              </a:buClr>
              <a:buFont typeface="Wingdings" pitchFamily="2" charset="2"/>
              <a:buChar char="§"/>
            </a:pPr>
            <a:r>
              <a:rPr lang="en-IE" sz="1100" dirty="0" err="1">
                <a:solidFill>
                  <a:schemeClr val="bg1"/>
                </a:solidFill>
                <a:latin typeface="Corbel" panose="020B0503020204020204" pitchFamily="34" charset="0"/>
              </a:rPr>
              <a:t>Valio</a:t>
            </a:r>
            <a:r>
              <a:rPr lang="en-IE" sz="1100" dirty="0">
                <a:solidFill>
                  <a:schemeClr val="bg1"/>
                </a:solidFill>
                <a:latin typeface="Corbel" panose="020B0503020204020204" pitchFamily="34" charset="0"/>
              </a:rPr>
              <a:t> Ltd is a Finnish manufacturer of dairy products and one of the largest companies in Finland. </a:t>
            </a:r>
            <a:r>
              <a:rPr lang="en-IE" sz="1100" dirty="0" err="1">
                <a:solidFill>
                  <a:schemeClr val="bg1"/>
                </a:solidFill>
                <a:latin typeface="Corbel" panose="020B0503020204020204" pitchFamily="34" charset="0"/>
              </a:rPr>
              <a:t>Valio's</a:t>
            </a:r>
            <a:r>
              <a:rPr lang="en-IE" sz="1100" dirty="0">
                <a:solidFill>
                  <a:schemeClr val="bg1"/>
                </a:solidFill>
                <a:latin typeface="Corbel" panose="020B0503020204020204" pitchFamily="34" charset="0"/>
              </a:rPr>
              <a:t> products include cheese, powdered ingredients, butter, yogurt and milk. It is Finland's largest milk processor, producing 85% of the country's milk.</a:t>
            </a:r>
          </a:p>
          <a:p>
            <a:pPr marL="171450" indent="-171450">
              <a:buClr>
                <a:srgbClr val="CAD3E3"/>
              </a:buClr>
              <a:buFont typeface="Wingdings" pitchFamily="2" charset="2"/>
              <a:buChar char="§"/>
            </a:pPr>
            <a:endParaRPr lang="en-IE" sz="1100" dirty="0">
              <a:solidFill>
                <a:schemeClr val="bg1"/>
              </a:solidFill>
              <a:latin typeface="Corbel" panose="020B0503020204020204" pitchFamily="34" charset="0"/>
            </a:endParaRPr>
          </a:p>
          <a:p>
            <a:pPr marL="171450" indent="-171450">
              <a:buClr>
                <a:srgbClr val="CAD3E3"/>
              </a:buClr>
              <a:buFont typeface="Wingdings" pitchFamily="2" charset="2"/>
              <a:buChar char="§"/>
            </a:pPr>
            <a:r>
              <a:rPr lang="en-IE" sz="1100" dirty="0">
                <a:solidFill>
                  <a:schemeClr val="bg1"/>
                </a:solidFill>
                <a:latin typeface="Corbel" panose="020B0503020204020204" pitchFamily="34" charset="0"/>
              </a:rPr>
              <a:t>The acquisition of Heinon </a:t>
            </a:r>
            <a:r>
              <a:rPr lang="en-IE" sz="1100" dirty="0" err="1">
                <a:solidFill>
                  <a:schemeClr val="bg1"/>
                </a:solidFill>
                <a:latin typeface="Corbel" panose="020B0503020204020204" pitchFamily="34" charset="0"/>
              </a:rPr>
              <a:t>Tukku</a:t>
            </a:r>
            <a:r>
              <a:rPr lang="en-IE" sz="1100" dirty="0">
                <a:solidFill>
                  <a:schemeClr val="bg1"/>
                </a:solidFill>
                <a:latin typeface="Corbel" panose="020B0503020204020204" pitchFamily="34" charset="0"/>
              </a:rPr>
              <a:t> is a natural step for Valio whose strategic goal is to be a pioneer in food solutions. The trend of eating out and takeaway is forecast to return to a growth trajectory as the coronavirus pandemic eases and Valio aims to become an even broader partner for restaurant and café professionals.</a:t>
            </a:r>
          </a:p>
          <a:p>
            <a:pPr marL="171450" indent="-171450">
              <a:buClr>
                <a:srgbClr val="CAD3E3"/>
              </a:buClr>
              <a:buFont typeface="Wingdings" pitchFamily="2" charset="2"/>
              <a:buChar char="§"/>
            </a:pPr>
            <a:endParaRPr lang="en-IE" sz="1100" dirty="0">
              <a:solidFill>
                <a:schemeClr val="bg1"/>
              </a:solidFill>
              <a:latin typeface="Corbel" panose="020B0503020204020204" pitchFamily="34" charset="0"/>
            </a:endParaRPr>
          </a:p>
          <a:p>
            <a:pPr marL="171450" indent="-171450">
              <a:buClr>
                <a:srgbClr val="CAD3E3"/>
              </a:buClr>
              <a:buFont typeface="Wingdings" pitchFamily="2" charset="2"/>
              <a:buChar char="§"/>
            </a:pPr>
            <a:r>
              <a:rPr lang="en-IE" sz="1100" dirty="0">
                <a:solidFill>
                  <a:schemeClr val="bg1"/>
                </a:solidFill>
                <a:latin typeface="Corbel" panose="020B0503020204020204" pitchFamily="34" charset="0"/>
              </a:rPr>
              <a:t>Aventum advised </a:t>
            </a:r>
            <a:r>
              <a:rPr lang="en-IE" sz="1100" dirty="0" err="1">
                <a:solidFill>
                  <a:schemeClr val="bg1"/>
                </a:solidFill>
                <a:latin typeface="Corbel" panose="020B0503020204020204" pitchFamily="34" charset="0"/>
              </a:rPr>
              <a:t>Tukkuheino</a:t>
            </a:r>
            <a:r>
              <a:rPr lang="en-IE" sz="1100" dirty="0">
                <a:solidFill>
                  <a:schemeClr val="bg1"/>
                </a:solidFill>
                <a:latin typeface="Corbel" panose="020B0503020204020204" pitchFamily="34" charset="0"/>
              </a:rPr>
              <a:t> Oy and other owners on the sale of Heinon </a:t>
            </a:r>
            <a:r>
              <a:rPr lang="en-IE" sz="1100" dirty="0" err="1">
                <a:solidFill>
                  <a:schemeClr val="bg1"/>
                </a:solidFill>
                <a:latin typeface="Corbel" panose="020B0503020204020204" pitchFamily="34" charset="0"/>
              </a:rPr>
              <a:t>Tukku</a:t>
            </a:r>
            <a:r>
              <a:rPr lang="en-IE" sz="1100" dirty="0">
                <a:solidFill>
                  <a:schemeClr val="bg1"/>
                </a:solidFill>
                <a:latin typeface="Corbel" panose="020B0503020204020204" pitchFamily="34" charset="0"/>
              </a:rPr>
              <a:t> to Valio.</a:t>
            </a:r>
          </a:p>
          <a:p>
            <a:pPr marL="171450" indent="-171450">
              <a:buClr>
                <a:srgbClr val="CAD3E3"/>
              </a:buClr>
              <a:buFont typeface="Wingdings" pitchFamily="2" charset="2"/>
              <a:buChar char="§"/>
            </a:pPr>
            <a:endParaRPr lang="en-US" sz="11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19" name="object 2">
            <a:extLst>
              <a:ext uri="{FF2B5EF4-FFF2-40B4-BE49-F238E27FC236}">
                <a16:creationId xmlns:a16="http://schemas.microsoft.com/office/drawing/2014/main" id="{C7B1F815-5A1B-D143-9F63-D72859D55807}"/>
              </a:ext>
            </a:extLst>
          </p:cNvPr>
          <p:cNvSpPr txBox="1"/>
          <p:nvPr/>
        </p:nvSpPr>
        <p:spPr>
          <a:xfrm>
            <a:off x="284260" y="2716972"/>
            <a:ext cx="3717469" cy="225061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lang="en-IE" sz="1100" b="1" dirty="0">
                <a:solidFill>
                  <a:schemeClr val="bg1"/>
                </a:solidFill>
                <a:latin typeface="Corbel" panose="020B0503020204020204" pitchFamily="34" charset="0"/>
                <a:cs typeface="Tahoma"/>
              </a:rPr>
              <a:t>THE </a:t>
            </a:r>
            <a:r>
              <a:rPr lang="en-IE" sz="1100" b="1">
                <a:solidFill>
                  <a:schemeClr val="bg1"/>
                </a:solidFill>
                <a:latin typeface="Corbel" panose="020B0503020204020204" pitchFamily="34" charset="0"/>
                <a:cs typeface="Tahoma"/>
              </a:rPr>
              <a:t>TRANSACTION AND GMAP’S </a:t>
            </a:r>
            <a:r>
              <a:rPr lang="en-IE" sz="1100" b="1" dirty="0">
                <a:solidFill>
                  <a:schemeClr val="bg1"/>
                </a:solidFill>
                <a:latin typeface="Corbel" panose="020B0503020204020204" pitchFamily="34" charset="0"/>
                <a:cs typeface="Tahoma"/>
              </a:rPr>
              <a:t>DEAL INPUT</a:t>
            </a:r>
            <a:endParaRPr lang="en-IE" sz="900" dirty="0">
              <a:solidFill>
                <a:schemeClr val="bg1"/>
              </a:solidFill>
              <a:latin typeface="Corbel" panose="020B0503020204020204" pitchFamily="34" charset="0"/>
              <a:cs typeface="Trebuchet MS"/>
            </a:endParaRPr>
          </a:p>
        </p:txBody>
      </p:sp>
      <p:sp>
        <p:nvSpPr>
          <p:cNvPr id="28" name="object 10">
            <a:extLst>
              <a:ext uri="{FF2B5EF4-FFF2-40B4-BE49-F238E27FC236}">
                <a16:creationId xmlns:a16="http://schemas.microsoft.com/office/drawing/2014/main" id="{C10A5FC2-8DBE-E147-8DD8-F6278E18F623}"/>
              </a:ext>
            </a:extLst>
          </p:cNvPr>
          <p:cNvSpPr txBox="1"/>
          <p:nvPr/>
        </p:nvSpPr>
        <p:spPr>
          <a:xfrm>
            <a:off x="6090551" y="3004410"/>
            <a:ext cx="5899138" cy="10592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450" indent="-171450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IE" sz="1050" dirty="0" err="1">
                <a:latin typeface="Corbel" panose="020B0503020204020204" pitchFamily="34" charset="0"/>
              </a:rPr>
              <a:t>Heinon</a:t>
            </a:r>
            <a:r>
              <a:rPr lang="en-IE" sz="1050" dirty="0">
                <a:latin typeface="Corbel" panose="020B0503020204020204" pitchFamily="34" charset="0"/>
              </a:rPr>
              <a:t> </a:t>
            </a:r>
            <a:r>
              <a:rPr lang="en-IE" sz="1050" dirty="0" err="1">
                <a:latin typeface="Corbel" panose="020B0503020204020204" pitchFamily="34" charset="0"/>
              </a:rPr>
              <a:t>Tukku</a:t>
            </a:r>
            <a:r>
              <a:rPr lang="en-IE" sz="1050" dirty="0">
                <a:latin typeface="Corbel" panose="020B0503020204020204" pitchFamily="34" charset="0"/>
              </a:rPr>
              <a:t> has been operating for more than 120 years and is today one of Finland’s largest wholesalers serving professional kitchens. It is located in HELSINKI, </a:t>
            </a:r>
            <a:r>
              <a:rPr lang="en-IE" sz="1050" dirty="0" err="1">
                <a:latin typeface="Corbel" panose="020B0503020204020204" pitchFamily="34" charset="0"/>
              </a:rPr>
              <a:t>Uusimaa</a:t>
            </a:r>
            <a:r>
              <a:rPr lang="en-IE" sz="1050" dirty="0">
                <a:latin typeface="Corbel" panose="020B0503020204020204" pitchFamily="34" charset="0"/>
              </a:rPr>
              <a:t>, Finland and is part of the Grocery and Related Product Merchant Wholesalers Industry</a:t>
            </a:r>
          </a:p>
          <a:p>
            <a:pPr marL="171450" indent="-171450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IE" sz="1050" dirty="0">
                <a:latin typeface="Corbel" panose="020B0503020204020204" pitchFamily="34" charset="0"/>
              </a:rPr>
              <a:t>It has over 100 employees at this location and generates $201.29 million in sales. They are the supplier of a total of about 30,000 products. Fresh foods account for most of the products; as well as industrial products like beverages, frozen products, cooking utensils and tableware.</a:t>
            </a: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id="{5503A214-8D23-8644-9308-5BD8D40F37D5}"/>
              </a:ext>
            </a:extLst>
          </p:cNvPr>
          <p:cNvSpPr txBox="1"/>
          <p:nvPr/>
        </p:nvSpPr>
        <p:spPr>
          <a:xfrm>
            <a:off x="6058887" y="4361454"/>
            <a:ext cx="5930801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IE" sz="900" dirty="0">
                <a:latin typeface="Corbel" panose="020B0503020204020204" pitchFamily="34" charset="0"/>
              </a:rPr>
              <a:t>About Global M&amp;A Partners:</a:t>
            </a:r>
          </a:p>
          <a:p>
            <a:r>
              <a:rPr lang="en-IE" sz="900" dirty="0">
                <a:latin typeface="Corbel" panose="020B0503020204020204" pitchFamily="34" charset="0"/>
              </a:rPr>
              <a:t>Established in 1999, Global M&amp;A Partners is a leading international partnership of investment bankers specializing in mid-market transactions. We provide sector expertise, international scope, and deep local market knowledge and execution capabilities for our clients. We operate with local offices across 4 continents and have completed over 1,500 transactions during the last ten years, typically ranging from €50 to €500 million. </a:t>
            </a:r>
            <a:endParaRPr lang="en-IE" sz="900" dirty="0">
              <a:latin typeface="Corbel" panose="020B0503020204020204" pitchFamily="34" charset="0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000" b="1" dirty="0">
                <a:solidFill>
                  <a:srgbClr val="002D6A"/>
                </a:solidFill>
                <a:latin typeface="Corbel" panose="020B0503020204020204" pitchFamily="34" charset="0"/>
                <a:cs typeface="Tahoma"/>
                <a:hlinkClick r:id="rId2"/>
              </a:rPr>
              <a:t>www.globalma.com</a:t>
            </a:r>
            <a:endParaRPr sz="1000" b="1" dirty="0">
              <a:latin typeface="Corbel" panose="020B0503020204020204" pitchFamily="34" charset="0"/>
              <a:cs typeface="Tahoma"/>
            </a:endParaRPr>
          </a:p>
        </p:txBody>
      </p:sp>
      <p:sp>
        <p:nvSpPr>
          <p:cNvPr id="30" name="object 7">
            <a:extLst>
              <a:ext uri="{FF2B5EF4-FFF2-40B4-BE49-F238E27FC236}">
                <a16:creationId xmlns:a16="http://schemas.microsoft.com/office/drawing/2014/main" id="{765D1F75-DB1A-C64D-AA84-75D75ABA638D}"/>
              </a:ext>
            </a:extLst>
          </p:cNvPr>
          <p:cNvSpPr txBox="1"/>
          <p:nvPr/>
        </p:nvSpPr>
        <p:spPr>
          <a:xfrm>
            <a:off x="6090550" y="2755188"/>
            <a:ext cx="1821814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lang="en-US" sz="1100" b="1" dirty="0">
                <a:solidFill>
                  <a:srgbClr val="007AD9"/>
                </a:solidFill>
                <a:latin typeface="Corbel" panose="020B0503020204020204" pitchFamily="34" charset="0"/>
                <a:cs typeface="Tahoma"/>
              </a:rPr>
              <a:t>ABOUT HEINON TUKKU OY</a:t>
            </a:r>
          </a:p>
        </p:txBody>
      </p:sp>
      <p:sp>
        <p:nvSpPr>
          <p:cNvPr id="31" name="object 11">
            <a:extLst>
              <a:ext uri="{FF2B5EF4-FFF2-40B4-BE49-F238E27FC236}">
                <a16:creationId xmlns:a16="http://schemas.microsoft.com/office/drawing/2014/main" id="{0818F851-8DE4-A947-B03D-2D29B592F4D8}"/>
              </a:ext>
            </a:extLst>
          </p:cNvPr>
          <p:cNvSpPr txBox="1"/>
          <p:nvPr/>
        </p:nvSpPr>
        <p:spPr>
          <a:xfrm>
            <a:off x="6058887" y="4099353"/>
            <a:ext cx="1204222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100" b="1" dirty="0">
                <a:solidFill>
                  <a:srgbClr val="007AD9"/>
                </a:solidFill>
                <a:latin typeface="Corbel" panose="020B0503020204020204" pitchFamily="34" charset="0"/>
                <a:cs typeface="Tahoma"/>
              </a:rPr>
              <a:t>GLOBAL M&amp;A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46F7384-9FAC-2848-9657-9217DD054758}"/>
              </a:ext>
            </a:extLst>
          </p:cNvPr>
          <p:cNvCxnSpPr/>
          <p:nvPr/>
        </p:nvCxnSpPr>
        <p:spPr>
          <a:xfrm>
            <a:off x="0" y="1315116"/>
            <a:ext cx="12192000" cy="0"/>
          </a:xfrm>
          <a:prstGeom prst="line">
            <a:avLst/>
          </a:prstGeom>
          <a:ln w="9525">
            <a:solidFill>
              <a:srgbClr val="007A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A49F854-FC3F-E746-93E6-9B41E91126DC}"/>
              </a:ext>
            </a:extLst>
          </p:cNvPr>
          <p:cNvCxnSpPr/>
          <p:nvPr/>
        </p:nvCxnSpPr>
        <p:spPr>
          <a:xfrm>
            <a:off x="0" y="2524791"/>
            <a:ext cx="1219200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bject 20">
            <a:extLst>
              <a:ext uri="{FF2B5EF4-FFF2-40B4-BE49-F238E27FC236}">
                <a16:creationId xmlns:a16="http://schemas.microsoft.com/office/drawing/2014/main" id="{8B65F922-B168-5043-8910-EE5DBA6CF0E2}"/>
              </a:ext>
            </a:extLst>
          </p:cNvPr>
          <p:cNvSpPr txBox="1"/>
          <p:nvPr/>
        </p:nvSpPr>
        <p:spPr>
          <a:xfrm>
            <a:off x="6990321" y="5758017"/>
            <a:ext cx="2106178" cy="84895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lang="en-GB" sz="900" b="1" dirty="0">
                <a:latin typeface="Trebuchet MS"/>
                <a:cs typeface="Trebuchet MS"/>
              </a:rPr>
              <a:t>Finland</a:t>
            </a:r>
            <a:r>
              <a:rPr sz="900" b="1" dirty="0">
                <a:latin typeface="Trebuchet MS"/>
                <a:cs typeface="Trebuchet MS"/>
              </a:rPr>
              <a:t>:</a:t>
            </a:r>
            <a:r>
              <a:rPr lang="en-IE" sz="900" b="1" spc="35" dirty="0">
                <a:latin typeface="Trebuchet MS"/>
                <a:cs typeface="Trebuchet MS"/>
              </a:rPr>
              <a:t> </a:t>
            </a:r>
            <a:r>
              <a:rPr lang="en-GB" sz="900" spc="35" dirty="0" err="1">
                <a:latin typeface="Corbel" panose="020B0503020204020204" pitchFamily="34" charset="0"/>
                <a:cs typeface="Tahoma"/>
              </a:rPr>
              <a:t>Aventum</a:t>
            </a:r>
            <a:r>
              <a:rPr lang="en-GB" sz="900" spc="35" dirty="0">
                <a:latin typeface="Corbel" panose="020B0503020204020204" pitchFamily="34" charset="0"/>
                <a:cs typeface="Tahoma"/>
              </a:rPr>
              <a:t> Partners</a:t>
            </a:r>
            <a:endParaRPr lang="en-GB" sz="900" dirty="0">
              <a:latin typeface="Corbel" panose="020B0503020204020204" pitchFamily="34" charset="0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lang="en-GB" sz="900" dirty="0" err="1">
                <a:latin typeface="Corbel" panose="020B0503020204020204" pitchFamily="34" charset="0"/>
                <a:cs typeface="Trebuchet MS"/>
              </a:rPr>
              <a:t>Heikki</a:t>
            </a:r>
            <a:r>
              <a:rPr lang="en-GB" sz="900" dirty="0">
                <a:latin typeface="Corbel" panose="020B0503020204020204" pitchFamily="34" charset="0"/>
                <a:cs typeface="Trebuchet MS"/>
              </a:rPr>
              <a:t> </a:t>
            </a:r>
            <a:r>
              <a:rPr lang="en-GB" sz="900" dirty="0" err="1">
                <a:latin typeface="Corbel" panose="020B0503020204020204" pitchFamily="34" charset="0"/>
                <a:cs typeface="Trebuchet MS"/>
              </a:rPr>
              <a:t>Palmroth</a:t>
            </a:r>
            <a:endParaRPr lang="en-GB" sz="900" dirty="0">
              <a:latin typeface="Corbel" panose="020B0503020204020204" pitchFamily="34" charset="0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lang="en-IE" sz="900" dirty="0">
                <a:latin typeface="Corbel" panose="020B0503020204020204" pitchFamily="34" charset="0"/>
              </a:rPr>
              <a:t>+358 9 6850 2211</a:t>
            </a:r>
            <a:r>
              <a:rPr lang="en-IE" sz="900" u="sng" dirty="0">
                <a:latin typeface="Corbel" panose="020B0503020204020204" pitchFamily="34" charset="0"/>
              </a:rPr>
              <a:t>j</a:t>
            </a: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lang="en-IE" sz="900" u="sng" dirty="0" err="1">
                <a:latin typeface="Corbel" panose="020B0503020204020204" pitchFamily="34" charset="0"/>
              </a:rPr>
              <a:t>heikki.palmroth@aventum.fi</a:t>
            </a:r>
            <a:r>
              <a:rPr lang="en-IE" sz="900" u="sng" dirty="0">
                <a:latin typeface="Corbel" panose="020B0503020204020204" pitchFamily="34" charset="0"/>
              </a:rPr>
              <a:t> </a:t>
            </a: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lang="en-IE" sz="900" u="sng" dirty="0">
                <a:latin typeface="Corbel" panose="020B0503020204020204" pitchFamily="34" charset="0"/>
                <a:cs typeface="Trebuchet MS"/>
              </a:rPr>
              <a:t>https://</a:t>
            </a:r>
            <a:r>
              <a:rPr lang="en-IE" sz="900" u="sng" dirty="0" err="1">
                <a:latin typeface="Corbel" panose="020B0503020204020204" pitchFamily="34" charset="0"/>
                <a:cs typeface="Trebuchet MS"/>
              </a:rPr>
              <a:t>aventum.fi</a:t>
            </a:r>
            <a:r>
              <a:rPr lang="en-IE" sz="900" u="sng" dirty="0">
                <a:latin typeface="Corbel" panose="020B0503020204020204" pitchFamily="34" charset="0"/>
                <a:cs typeface="Trebuchet MS"/>
              </a:rPr>
              <a:t>//</a:t>
            </a:r>
            <a:endParaRPr sz="900" u="sng" dirty="0">
              <a:latin typeface="Corbel" panose="020B0503020204020204" pitchFamily="34" charset="0"/>
              <a:cs typeface="Trebuchet MS"/>
            </a:endParaRPr>
          </a:p>
        </p:txBody>
      </p:sp>
      <p:sp>
        <p:nvSpPr>
          <p:cNvPr id="42" name="object 14">
            <a:extLst>
              <a:ext uri="{FF2B5EF4-FFF2-40B4-BE49-F238E27FC236}">
                <a16:creationId xmlns:a16="http://schemas.microsoft.com/office/drawing/2014/main" id="{E38B3FF0-1606-7D4D-946E-E82C1A5142AD}"/>
              </a:ext>
            </a:extLst>
          </p:cNvPr>
          <p:cNvSpPr txBox="1"/>
          <p:nvPr/>
        </p:nvSpPr>
        <p:spPr>
          <a:xfrm>
            <a:off x="6090550" y="5801805"/>
            <a:ext cx="790902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dirty="0">
                <a:solidFill>
                  <a:srgbClr val="007AD9"/>
                </a:solidFill>
                <a:latin typeface="Corbel" panose="020B0503020204020204" pitchFamily="34" charset="0"/>
                <a:cs typeface="Tahoma"/>
              </a:rPr>
              <a:t>CONTACT</a:t>
            </a:r>
            <a:r>
              <a:rPr lang="en-IE" sz="1050" b="1" dirty="0">
                <a:solidFill>
                  <a:srgbClr val="007AD9"/>
                </a:solidFill>
                <a:latin typeface="Corbel" panose="020B0503020204020204" pitchFamily="34" charset="0"/>
                <a:cs typeface="Tahoma"/>
              </a:rPr>
              <a:t>:</a:t>
            </a:r>
            <a:endParaRPr sz="1050" b="1" dirty="0">
              <a:solidFill>
                <a:srgbClr val="007AD9"/>
              </a:solidFill>
              <a:latin typeface="Corbel" panose="020B0503020204020204" pitchFamily="34" charset="0"/>
              <a:cs typeface="Tahoma"/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C1DB894-5265-AD4A-A444-F9704E3D2942}"/>
              </a:ext>
            </a:extLst>
          </p:cNvPr>
          <p:cNvCxnSpPr/>
          <p:nvPr/>
        </p:nvCxnSpPr>
        <p:spPr>
          <a:xfrm>
            <a:off x="2431" y="5538444"/>
            <a:ext cx="1219200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C3B0003-0FFA-644D-BE6C-D656DFA747B0}"/>
              </a:ext>
            </a:extLst>
          </p:cNvPr>
          <p:cNvCxnSpPr>
            <a:cxnSpLocks/>
          </p:cNvCxnSpPr>
          <p:nvPr/>
        </p:nvCxnSpPr>
        <p:spPr>
          <a:xfrm>
            <a:off x="282643" y="2963929"/>
            <a:ext cx="2863513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Text&#10;&#10;Description automatically generated with low confidence">
            <a:extLst>
              <a:ext uri="{FF2B5EF4-FFF2-40B4-BE49-F238E27FC236}">
                <a16:creationId xmlns:a16="http://schemas.microsoft.com/office/drawing/2014/main" id="{B556E06C-132D-5549-BA8F-5A5DE8B777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2771" y="243423"/>
            <a:ext cx="1210050" cy="874520"/>
          </a:xfrm>
          <a:prstGeom prst="rect">
            <a:avLst/>
          </a:prstGeom>
        </p:spPr>
      </p:pic>
      <p:pic>
        <p:nvPicPr>
          <p:cNvPr id="2" name="Picture 2" descr="Aalto Finance - Aventum Partners, one of the leading investment banks in  Finland, is seeking a top-calibre candidate to join the team as full-time  analyst. We offer you an opportunity to work">
            <a:extLst>
              <a:ext uri="{FF2B5EF4-FFF2-40B4-BE49-F238E27FC236}">
                <a16:creationId xmlns:a16="http://schemas.microsoft.com/office/drawing/2014/main" id="{AE166E8D-BA08-3C4C-A3A3-F0E98C2C6A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561" y="5800813"/>
            <a:ext cx="2829834" cy="84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Valio Group | Valio">
            <a:extLst>
              <a:ext uri="{FF2B5EF4-FFF2-40B4-BE49-F238E27FC236}">
                <a16:creationId xmlns:a16="http://schemas.microsoft.com/office/drawing/2014/main" id="{5852F32A-1CA3-3A4C-835C-F47B84F5CD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400" y="328199"/>
            <a:ext cx="1306700" cy="86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Heinon Tukku - Optiscan">
            <a:extLst>
              <a:ext uri="{FF2B5EF4-FFF2-40B4-BE49-F238E27FC236}">
                <a16:creationId xmlns:a16="http://schemas.microsoft.com/office/drawing/2014/main" id="{36016B0A-2371-F84E-BF30-6C1A96E84B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9429" y="1339032"/>
            <a:ext cx="2187833" cy="1148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einon Tukku Oy | LinkedIn">
            <a:extLst>
              <a:ext uri="{FF2B5EF4-FFF2-40B4-BE49-F238E27FC236}">
                <a16:creationId xmlns:a16="http://schemas.microsoft.com/office/drawing/2014/main" id="{8ADE97A1-8337-B94B-A78E-C5B08AE94A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08" y="1319555"/>
            <a:ext cx="3117986" cy="1205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7702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1382</TotalTime>
  <Words>380</Words>
  <Application>Microsoft Macintosh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Corbel</vt:lpstr>
      <vt:lpstr>Trebuchet MS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Frosini</dc:creator>
  <cp:lastModifiedBy>Andrew Harrington</cp:lastModifiedBy>
  <cp:revision>58</cp:revision>
  <dcterms:created xsi:type="dcterms:W3CDTF">2021-12-13T21:06:38Z</dcterms:created>
  <dcterms:modified xsi:type="dcterms:W3CDTF">2022-04-13T12:30:34Z</dcterms:modified>
</cp:coreProperties>
</file>